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notesMasterIdLst>
    <p:notesMasterId r:id="rId45"/>
  </p:notesMasterIdLst>
  <p:sldIdLst>
    <p:sldId id="316" r:id="rId6"/>
    <p:sldId id="257" r:id="rId7"/>
    <p:sldId id="292" r:id="rId8"/>
    <p:sldId id="283" r:id="rId9"/>
    <p:sldId id="306" r:id="rId10"/>
    <p:sldId id="297" r:id="rId11"/>
    <p:sldId id="284" r:id="rId12"/>
    <p:sldId id="285" r:id="rId13"/>
    <p:sldId id="287" r:id="rId14"/>
    <p:sldId id="286" r:id="rId15"/>
    <p:sldId id="309" r:id="rId16"/>
    <p:sldId id="289" r:id="rId17"/>
    <p:sldId id="291" r:id="rId18"/>
    <p:sldId id="294" r:id="rId19"/>
    <p:sldId id="295" r:id="rId20"/>
    <p:sldId id="298" r:id="rId21"/>
    <p:sldId id="260" r:id="rId22"/>
    <p:sldId id="318" r:id="rId23"/>
    <p:sldId id="313" r:id="rId24"/>
    <p:sldId id="315" r:id="rId25"/>
    <p:sldId id="314" r:id="rId26"/>
    <p:sldId id="262" r:id="rId27"/>
    <p:sldId id="263" r:id="rId28"/>
    <p:sldId id="310" r:id="rId29"/>
    <p:sldId id="319" r:id="rId30"/>
    <p:sldId id="264" r:id="rId31"/>
    <p:sldId id="301" r:id="rId32"/>
    <p:sldId id="302" r:id="rId33"/>
    <p:sldId id="265" r:id="rId34"/>
    <p:sldId id="266" r:id="rId35"/>
    <p:sldId id="267" r:id="rId36"/>
    <p:sldId id="269" r:id="rId37"/>
    <p:sldId id="270" r:id="rId38"/>
    <p:sldId id="271" r:id="rId39"/>
    <p:sldId id="311" r:id="rId40"/>
    <p:sldId id="272" r:id="rId41"/>
    <p:sldId id="307" r:id="rId42"/>
    <p:sldId id="308" r:id="rId43"/>
    <p:sldId id="335" r:id="rId4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A2A4"/>
    <a:srgbClr val="CAF538"/>
    <a:srgbClr val="6FDFDD"/>
    <a:srgbClr val="D081D1"/>
    <a:srgbClr val="FB59B7"/>
    <a:srgbClr val="FF9933"/>
    <a:srgbClr val="FFE415"/>
    <a:srgbClr val="DC563B"/>
    <a:srgbClr val="159E9D"/>
    <a:srgbClr val="F612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29" autoAdjust="0"/>
    <p:restoredTop sz="90630" autoAdjust="0"/>
  </p:normalViewPr>
  <p:slideViewPr>
    <p:cSldViewPr snapToGrid="0">
      <p:cViewPr varScale="1">
        <p:scale>
          <a:sx n="101" d="100"/>
          <a:sy n="101" d="100"/>
        </p:scale>
        <p:origin x="15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theme" Target="theme/theme1.xml"/><Relationship Id="rId8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8D0A4E-D464-4874-9838-3733F9FF8BA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BC6BE0E3-6E89-421D-BCB0-0D5F9B7A6071}">
      <dgm:prSet/>
      <dgm:spPr>
        <a:pattFill prst="openDmnd">
          <a:fgClr>
            <a:srgbClr val="212121"/>
          </a:fgClr>
          <a:bgClr>
            <a:schemeClr val="tx1">
              <a:lumMod val="95000"/>
              <a:lumOff val="5000"/>
            </a:schemeClr>
          </a:bgClr>
        </a:pattFill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pPr rtl="0"/>
          <a:r>
            <a:rPr lang="tr-TR" dirty="0">
              <a:solidFill>
                <a:schemeClr val="bg1"/>
              </a:solidFill>
              <a:latin typeface="00767" panose="00000400000000000000" pitchFamily="2" charset="0"/>
            </a:rPr>
            <a:t>Yukarıda verilen Türkiye fiziki haritasına göre aşağıdakilerden hangisi </a:t>
          </a:r>
          <a:r>
            <a:rPr lang="tr-TR" u="sng" dirty="0">
              <a:solidFill>
                <a:schemeClr val="bg1"/>
              </a:solidFill>
              <a:latin typeface="00767" panose="00000400000000000000" pitchFamily="2" charset="0"/>
            </a:rPr>
            <a:t>söylenemez?</a:t>
          </a:r>
          <a:endParaRPr lang="tr-TR" dirty="0">
            <a:solidFill>
              <a:schemeClr val="bg1"/>
            </a:solidFill>
            <a:latin typeface="00767" panose="00000400000000000000" pitchFamily="2" charset="0"/>
          </a:endParaRPr>
        </a:p>
      </dgm:t>
    </dgm:pt>
    <dgm:pt modelId="{5DDE5A70-A503-4A74-BBDD-2D7DAC25F963}" type="parTrans" cxnId="{73765ED3-1DE4-4E78-B869-76486326B577}">
      <dgm:prSet/>
      <dgm:spPr/>
      <dgm:t>
        <a:bodyPr/>
        <a:lstStyle/>
        <a:p>
          <a:endParaRPr lang="tr-TR"/>
        </a:p>
      </dgm:t>
    </dgm:pt>
    <dgm:pt modelId="{032B3511-629E-4096-B835-E2DFD7DCE58F}" type="sibTrans" cxnId="{73765ED3-1DE4-4E78-B869-76486326B577}">
      <dgm:prSet/>
      <dgm:spPr/>
      <dgm:t>
        <a:bodyPr/>
        <a:lstStyle/>
        <a:p>
          <a:endParaRPr lang="tr-TR"/>
        </a:p>
      </dgm:t>
    </dgm:pt>
    <dgm:pt modelId="{1E0A2A33-ADD9-49D1-A1F9-AE46E21E31FF}">
      <dgm:prSet/>
      <dgm:spPr>
        <a:solidFill>
          <a:srgbClr val="FFFF00"/>
        </a:solidFill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pPr rtl="0"/>
          <a:r>
            <a:rPr lang="es-ES">
              <a:solidFill>
                <a:schemeClr val="tx1"/>
              </a:solidFill>
              <a:latin typeface="00767" panose="00000400000000000000" pitchFamily="2" charset="0"/>
            </a:rPr>
            <a:t>A) Yükseltinin en fazla olduğu bölgemiz Doğu Anadolu</a:t>
          </a:r>
          <a:r>
            <a:rPr lang="tr-TR">
              <a:solidFill>
                <a:schemeClr val="tx1"/>
              </a:solidFill>
              <a:latin typeface="00767" panose="00000400000000000000" pitchFamily="2" charset="0"/>
            </a:rPr>
            <a:t> </a:t>
          </a:r>
          <a:r>
            <a:rPr lang="es-ES">
              <a:solidFill>
                <a:schemeClr val="tx1"/>
              </a:solidFill>
              <a:latin typeface="00767" panose="00000400000000000000" pitchFamily="2" charset="0"/>
            </a:rPr>
            <a:t>Bölgesi'dir.</a:t>
          </a:r>
          <a:endParaRPr lang="tr-TR">
            <a:solidFill>
              <a:schemeClr val="tx1"/>
            </a:solidFill>
            <a:latin typeface="00767" panose="00000400000000000000" pitchFamily="2" charset="0"/>
          </a:endParaRPr>
        </a:p>
      </dgm:t>
    </dgm:pt>
    <dgm:pt modelId="{20BD594F-D53B-4DE6-8E24-7E05662EF670}" type="parTrans" cxnId="{606F21A7-F4CD-442C-A1EE-A4E4EB5DFD3A}">
      <dgm:prSet/>
      <dgm:spPr/>
      <dgm:t>
        <a:bodyPr/>
        <a:lstStyle/>
        <a:p>
          <a:endParaRPr lang="tr-TR"/>
        </a:p>
      </dgm:t>
    </dgm:pt>
    <dgm:pt modelId="{4D88061E-5313-4BCB-ACBA-CB6A21AA30E5}" type="sibTrans" cxnId="{606F21A7-F4CD-442C-A1EE-A4E4EB5DFD3A}">
      <dgm:prSet/>
      <dgm:spPr/>
      <dgm:t>
        <a:bodyPr/>
        <a:lstStyle/>
        <a:p>
          <a:endParaRPr lang="tr-TR"/>
        </a:p>
      </dgm:t>
    </dgm:pt>
    <dgm:pt modelId="{C331E44E-3FB9-4CC0-A16D-4114F11A7F79}">
      <dgm:prSet/>
      <dgm:spPr>
        <a:solidFill>
          <a:srgbClr val="FFFF00"/>
        </a:solidFill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pPr rtl="0"/>
          <a:r>
            <a:rPr lang="tr-TR">
              <a:solidFill>
                <a:schemeClr val="tx1"/>
              </a:solidFill>
              <a:latin typeface="00767" panose="00000400000000000000" pitchFamily="2" charset="0"/>
            </a:rPr>
            <a:t>B) Yükseltinin en az olduğu bölgemiz Marmara Bölgesi'dir.</a:t>
          </a:r>
        </a:p>
      </dgm:t>
    </dgm:pt>
    <dgm:pt modelId="{B05ACA1D-C842-473F-ABE6-5B81454AEC60}" type="parTrans" cxnId="{ACE44B2F-BECE-45AA-99ED-4D2928091254}">
      <dgm:prSet/>
      <dgm:spPr/>
      <dgm:t>
        <a:bodyPr/>
        <a:lstStyle/>
        <a:p>
          <a:endParaRPr lang="tr-TR"/>
        </a:p>
      </dgm:t>
    </dgm:pt>
    <dgm:pt modelId="{4B558CB4-09CD-4914-8BC3-459F9579C476}" type="sibTrans" cxnId="{ACE44B2F-BECE-45AA-99ED-4D2928091254}">
      <dgm:prSet/>
      <dgm:spPr/>
      <dgm:t>
        <a:bodyPr/>
        <a:lstStyle/>
        <a:p>
          <a:endParaRPr lang="tr-TR"/>
        </a:p>
      </dgm:t>
    </dgm:pt>
    <dgm:pt modelId="{D46C5092-8E04-4FAF-A9BF-F8AFB0A6B79F}">
      <dgm:prSet/>
      <dgm:spPr>
        <a:solidFill>
          <a:srgbClr val="FFFF00"/>
        </a:solidFill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pPr rtl="0"/>
          <a:r>
            <a:rPr lang="tr-TR">
              <a:solidFill>
                <a:schemeClr val="tx1"/>
              </a:solidFill>
              <a:latin typeface="00767" panose="00000400000000000000" pitchFamily="2" charset="0"/>
            </a:rPr>
            <a:t>C) Batıdan doğuya doğru yükselti artmaktadır.</a:t>
          </a:r>
        </a:p>
      </dgm:t>
    </dgm:pt>
    <dgm:pt modelId="{3CF47AF4-A632-4EF2-A3DC-A5AF5B485CCA}" type="parTrans" cxnId="{654B31D1-D268-4545-A060-4433E114F11A}">
      <dgm:prSet/>
      <dgm:spPr/>
      <dgm:t>
        <a:bodyPr/>
        <a:lstStyle/>
        <a:p>
          <a:endParaRPr lang="tr-TR"/>
        </a:p>
      </dgm:t>
    </dgm:pt>
    <dgm:pt modelId="{577F00C6-E3F7-4523-8ED4-B08B5860CFD4}" type="sibTrans" cxnId="{654B31D1-D268-4545-A060-4433E114F11A}">
      <dgm:prSet/>
      <dgm:spPr/>
      <dgm:t>
        <a:bodyPr/>
        <a:lstStyle/>
        <a:p>
          <a:endParaRPr lang="tr-TR"/>
        </a:p>
      </dgm:t>
    </dgm:pt>
    <dgm:pt modelId="{3A04E921-86AA-47F8-AE70-9042AC8A680A}">
      <dgm:prSet/>
      <dgm:spPr>
        <a:solidFill>
          <a:srgbClr val="FFFF00"/>
        </a:solidFill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pPr rtl="0"/>
          <a:r>
            <a:rPr lang="tr-TR">
              <a:solidFill>
                <a:schemeClr val="tx1"/>
              </a:solidFill>
              <a:latin typeface="00767" panose="00000400000000000000" pitchFamily="2" charset="0"/>
            </a:rPr>
            <a:t>D) Ülkemizin yükseltisi en fazla olan ovalar İç Anadolu Bölgesi'ndedir.</a:t>
          </a:r>
        </a:p>
      </dgm:t>
    </dgm:pt>
    <dgm:pt modelId="{EF5BABDE-8B22-4EBE-835C-73D6CE61A8E7}" type="parTrans" cxnId="{9CD0372D-DB47-4B36-8203-D8F52AB1D251}">
      <dgm:prSet/>
      <dgm:spPr/>
      <dgm:t>
        <a:bodyPr/>
        <a:lstStyle/>
        <a:p>
          <a:endParaRPr lang="tr-TR"/>
        </a:p>
      </dgm:t>
    </dgm:pt>
    <dgm:pt modelId="{330FA4CB-634E-499D-9ACF-3E414EC54F79}" type="sibTrans" cxnId="{9CD0372D-DB47-4B36-8203-D8F52AB1D251}">
      <dgm:prSet/>
      <dgm:spPr/>
      <dgm:t>
        <a:bodyPr/>
        <a:lstStyle/>
        <a:p>
          <a:endParaRPr lang="tr-TR"/>
        </a:p>
      </dgm:t>
    </dgm:pt>
    <dgm:pt modelId="{5C25FD78-E163-40B4-8F1F-884CB6A2B981}" type="pres">
      <dgm:prSet presAssocID="{568D0A4E-D464-4874-9838-3733F9FF8BAD}" presName="linear" presStyleCnt="0">
        <dgm:presLayoutVars>
          <dgm:animLvl val="lvl"/>
          <dgm:resizeHandles val="exact"/>
        </dgm:presLayoutVars>
      </dgm:prSet>
      <dgm:spPr/>
    </dgm:pt>
    <dgm:pt modelId="{A8399975-A436-46B4-9481-A897284C1BF0}" type="pres">
      <dgm:prSet presAssocID="{BC6BE0E3-6E89-421D-BCB0-0D5F9B7A6071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BBEF407-5F8E-47D2-BCBE-4765578F170F}" type="pres">
      <dgm:prSet presAssocID="{032B3511-629E-4096-B835-E2DFD7DCE58F}" presName="spacer" presStyleCnt="0"/>
      <dgm:spPr/>
    </dgm:pt>
    <dgm:pt modelId="{58BCE093-50F4-4C54-8A3C-FA3D9B536967}" type="pres">
      <dgm:prSet presAssocID="{1E0A2A33-ADD9-49D1-A1F9-AE46E21E31F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B003775-AA98-4D93-A114-2629736D2B49}" type="pres">
      <dgm:prSet presAssocID="{4D88061E-5313-4BCB-ACBA-CB6A21AA30E5}" presName="spacer" presStyleCnt="0"/>
      <dgm:spPr/>
    </dgm:pt>
    <dgm:pt modelId="{FE2DE276-53CE-4EB5-91B7-243634C17344}" type="pres">
      <dgm:prSet presAssocID="{C331E44E-3FB9-4CC0-A16D-4114F11A7F7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8554CB7C-BDAD-4718-8F6F-CE6A2EBEE583}" type="pres">
      <dgm:prSet presAssocID="{4B558CB4-09CD-4914-8BC3-459F9579C476}" presName="spacer" presStyleCnt="0"/>
      <dgm:spPr/>
    </dgm:pt>
    <dgm:pt modelId="{EBDE9880-208A-4E68-ACFB-58B5888EBBBB}" type="pres">
      <dgm:prSet presAssocID="{D46C5092-8E04-4FAF-A9BF-F8AFB0A6B79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2E5EF463-35AF-487C-A0C1-41B638C7E45C}" type="pres">
      <dgm:prSet presAssocID="{577F00C6-E3F7-4523-8ED4-B08B5860CFD4}" presName="spacer" presStyleCnt="0"/>
      <dgm:spPr/>
    </dgm:pt>
    <dgm:pt modelId="{FA113EDB-DA84-4185-BB45-A0ECE1B63717}" type="pres">
      <dgm:prSet presAssocID="{3A04E921-86AA-47F8-AE70-9042AC8A680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EF26B011-D231-44A4-B2AB-7BAE7F248470}" type="presOf" srcId="{D46C5092-8E04-4FAF-A9BF-F8AFB0A6B79F}" destId="{EBDE9880-208A-4E68-ACFB-58B5888EBBBB}" srcOrd="0" destOrd="0" presId="urn:microsoft.com/office/officeart/2005/8/layout/vList2"/>
    <dgm:cxn modelId="{F53F611C-016E-4D06-93BA-7280B2C0326F}" type="presOf" srcId="{BC6BE0E3-6E89-421D-BCB0-0D5F9B7A6071}" destId="{A8399975-A436-46B4-9481-A897284C1BF0}" srcOrd="0" destOrd="0" presId="urn:microsoft.com/office/officeart/2005/8/layout/vList2"/>
    <dgm:cxn modelId="{C5BA7024-B1A7-4D08-B1FC-512F2FEB092B}" type="presOf" srcId="{1E0A2A33-ADD9-49D1-A1F9-AE46E21E31FF}" destId="{58BCE093-50F4-4C54-8A3C-FA3D9B536967}" srcOrd="0" destOrd="0" presId="urn:microsoft.com/office/officeart/2005/8/layout/vList2"/>
    <dgm:cxn modelId="{9CD0372D-DB47-4B36-8203-D8F52AB1D251}" srcId="{568D0A4E-D464-4874-9838-3733F9FF8BAD}" destId="{3A04E921-86AA-47F8-AE70-9042AC8A680A}" srcOrd="4" destOrd="0" parTransId="{EF5BABDE-8B22-4EBE-835C-73D6CE61A8E7}" sibTransId="{330FA4CB-634E-499D-9ACF-3E414EC54F79}"/>
    <dgm:cxn modelId="{ACE44B2F-BECE-45AA-99ED-4D2928091254}" srcId="{568D0A4E-D464-4874-9838-3733F9FF8BAD}" destId="{C331E44E-3FB9-4CC0-A16D-4114F11A7F79}" srcOrd="2" destOrd="0" parTransId="{B05ACA1D-C842-473F-ABE6-5B81454AEC60}" sibTransId="{4B558CB4-09CD-4914-8BC3-459F9579C476}"/>
    <dgm:cxn modelId="{279DB635-DC41-41CC-B9F3-D028BA465E71}" type="presOf" srcId="{568D0A4E-D464-4874-9838-3733F9FF8BAD}" destId="{5C25FD78-E163-40B4-8F1F-884CB6A2B981}" srcOrd="0" destOrd="0" presId="urn:microsoft.com/office/officeart/2005/8/layout/vList2"/>
    <dgm:cxn modelId="{2A4BD14C-08F0-4ECB-A3AA-5D0B8F3661FB}" type="presOf" srcId="{3A04E921-86AA-47F8-AE70-9042AC8A680A}" destId="{FA113EDB-DA84-4185-BB45-A0ECE1B63717}" srcOrd="0" destOrd="0" presId="urn:microsoft.com/office/officeart/2005/8/layout/vList2"/>
    <dgm:cxn modelId="{044F888F-FD8E-4E7F-8931-83684675874B}" type="presOf" srcId="{C331E44E-3FB9-4CC0-A16D-4114F11A7F79}" destId="{FE2DE276-53CE-4EB5-91B7-243634C17344}" srcOrd="0" destOrd="0" presId="urn:microsoft.com/office/officeart/2005/8/layout/vList2"/>
    <dgm:cxn modelId="{606F21A7-F4CD-442C-A1EE-A4E4EB5DFD3A}" srcId="{568D0A4E-D464-4874-9838-3733F9FF8BAD}" destId="{1E0A2A33-ADD9-49D1-A1F9-AE46E21E31FF}" srcOrd="1" destOrd="0" parTransId="{20BD594F-D53B-4DE6-8E24-7E05662EF670}" sibTransId="{4D88061E-5313-4BCB-ACBA-CB6A21AA30E5}"/>
    <dgm:cxn modelId="{654B31D1-D268-4545-A060-4433E114F11A}" srcId="{568D0A4E-D464-4874-9838-3733F9FF8BAD}" destId="{D46C5092-8E04-4FAF-A9BF-F8AFB0A6B79F}" srcOrd="3" destOrd="0" parTransId="{3CF47AF4-A632-4EF2-A3DC-A5AF5B485CCA}" sibTransId="{577F00C6-E3F7-4523-8ED4-B08B5860CFD4}"/>
    <dgm:cxn modelId="{73765ED3-1DE4-4E78-B869-76486326B577}" srcId="{568D0A4E-D464-4874-9838-3733F9FF8BAD}" destId="{BC6BE0E3-6E89-421D-BCB0-0D5F9B7A6071}" srcOrd="0" destOrd="0" parTransId="{5DDE5A70-A503-4A74-BBDD-2D7DAC25F963}" sibTransId="{032B3511-629E-4096-B835-E2DFD7DCE58F}"/>
    <dgm:cxn modelId="{709E15AA-CE18-4B04-91A6-3B4C3904FE0B}" type="presParOf" srcId="{5C25FD78-E163-40B4-8F1F-884CB6A2B981}" destId="{A8399975-A436-46B4-9481-A897284C1BF0}" srcOrd="0" destOrd="0" presId="urn:microsoft.com/office/officeart/2005/8/layout/vList2"/>
    <dgm:cxn modelId="{811753E3-A133-4B8B-9D71-8F425E84E722}" type="presParOf" srcId="{5C25FD78-E163-40B4-8F1F-884CB6A2B981}" destId="{EBBEF407-5F8E-47D2-BCBE-4765578F170F}" srcOrd="1" destOrd="0" presId="urn:microsoft.com/office/officeart/2005/8/layout/vList2"/>
    <dgm:cxn modelId="{5D430A61-DB09-4B46-9D98-9AE13DE596B0}" type="presParOf" srcId="{5C25FD78-E163-40B4-8F1F-884CB6A2B981}" destId="{58BCE093-50F4-4C54-8A3C-FA3D9B536967}" srcOrd="2" destOrd="0" presId="urn:microsoft.com/office/officeart/2005/8/layout/vList2"/>
    <dgm:cxn modelId="{8C7586C4-8E72-4BC4-9057-3C3CA9C44075}" type="presParOf" srcId="{5C25FD78-E163-40B4-8F1F-884CB6A2B981}" destId="{AB003775-AA98-4D93-A114-2629736D2B49}" srcOrd="3" destOrd="0" presId="urn:microsoft.com/office/officeart/2005/8/layout/vList2"/>
    <dgm:cxn modelId="{F4D669E0-13D1-4278-84E1-036987B3ACB0}" type="presParOf" srcId="{5C25FD78-E163-40B4-8F1F-884CB6A2B981}" destId="{FE2DE276-53CE-4EB5-91B7-243634C17344}" srcOrd="4" destOrd="0" presId="urn:microsoft.com/office/officeart/2005/8/layout/vList2"/>
    <dgm:cxn modelId="{AA882215-4239-4DDD-9285-7D017528CDAD}" type="presParOf" srcId="{5C25FD78-E163-40B4-8F1F-884CB6A2B981}" destId="{8554CB7C-BDAD-4718-8F6F-CE6A2EBEE583}" srcOrd="5" destOrd="0" presId="urn:microsoft.com/office/officeart/2005/8/layout/vList2"/>
    <dgm:cxn modelId="{8DA5FE84-17F7-442A-A60A-93835FF68608}" type="presParOf" srcId="{5C25FD78-E163-40B4-8F1F-884CB6A2B981}" destId="{EBDE9880-208A-4E68-ACFB-58B5888EBBBB}" srcOrd="6" destOrd="0" presId="urn:microsoft.com/office/officeart/2005/8/layout/vList2"/>
    <dgm:cxn modelId="{AC77A727-ABE5-44DD-A684-DAAF66ECD1B9}" type="presParOf" srcId="{5C25FD78-E163-40B4-8F1F-884CB6A2B981}" destId="{2E5EF463-35AF-487C-A0C1-41B638C7E45C}" srcOrd="7" destOrd="0" presId="urn:microsoft.com/office/officeart/2005/8/layout/vList2"/>
    <dgm:cxn modelId="{EF1DAD69-BD4D-4AA7-A675-40288DE549BE}" type="presParOf" srcId="{5C25FD78-E163-40B4-8F1F-884CB6A2B981}" destId="{FA113EDB-DA84-4185-BB45-A0ECE1B6371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077EC3-C04A-41AB-BAF0-1B5F028E1EB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578B75A1-3E39-4504-A504-8BACA7EE4307}">
      <dgm:prSet/>
      <dgm:spPr>
        <a:solidFill>
          <a:schemeClr val="tx1">
            <a:lumMod val="95000"/>
            <a:lumOff val="5000"/>
          </a:schemeClr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 rtl="0"/>
          <a:r>
            <a:rPr lang="tr-TR" dirty="0">
              <a:solidFill>
                <a:schemeClr val="bg1"/>
              </a:solidFill>
              <a:latin typeface="00767" panose="00000400000000000000" pitchFamily="2" charset="0"/>
            </a:rPr>
            <a:t>Aşağıdakilerden hangisi Türkiye'nin yeryüzü şekilleriyle ilgili olarak </a:t>
          </a:r>
          <a:r>
            <a:rPr lang="tr-TR" u="sng" dirty="0">
              <a:solidFill>
                <a:schemeClr val="bg1"/>
              </a:solidFill>
              <a:latin typeface="00767" panose="00000400000000000000" pitchFamily="2" charset="0"/>
            </a:rPr>
            <a:t>yanlış bir bilgidir?</a:t>
          </a:r>
        </a:p>
      </dgm:t>
    </dgm:pt>
    <dgm:pt modelId="{505885B1-3C85-4526-86B4-1B079DC06D7A}" type="parTrans" cxnId="{B6E5C083-9E06-4B00-93A0-C339821D46E9}">
      <dgm:prSet/>
      <dgm:spPr/>
      <dgm:t>
        <a:bodyPr/>
        <a:lstStyle/>
        <a:p>
          <a:endParaRPr lang="tr-TR"/>
        </a:p>
      </dgm:t>
    </dgm:pt>
    <dgm:pt modelId="{65C63AD2-B945-491D-9195-DCFAE59DAB11}" type="sibTrans" cxnId="{B6E5C083-9E06-4B00-93A0-C339821D46E9}">
      <dgm:prSet/>
      <dgm:spPr/>
      <dgm:t>
        <a:bodyPr/>
        <a:lstStyle/>
        <a:p>
          <a:endParaRPr lang="tr-TR"/>
        </a:p>
      </dgm:t>
    </dgm:pt>
    <dgm:pt modelId="{336C60C7-C717-41F3-AE53-003C9EA2C8B7}">
      <dgm:prSet/>
      <dgm:spPr>
        <a:solidFill>
          <a:srgbClr val="FFFF00"/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 rtl="0"/>
          <a:r>
            <a:rPr lang="tr-TR" dirty="0">
              <a:solidFill>
                <a:schemeClr val="tx1"/>
              </a:solidFill>
              <a:latin typeface="00767" panose="00000400000000000000" pitchFamily="2" charset="0"/>
            </a:rPr>
            <a:t>A) Türkiye'de batıdan doğuya gidildikçe yükselti artar.</a:t>
          </a:r>
        </a:p>
      </dgm:t>
    </dgm:pt>
    <dgm:pt modelId="{2DA491EC-BB10-4ADE-8503-B9E0932CC2C4}" type="parTrans" cxnId="{428C22C9-FABF-4854-A447-714E4DE294EC}">
      <dgm:prSet/>
      <dgm:spPr/>
      <dgm:t>
        <a:bodyPr/>
        <a:lstStyle/>
        <a:p>
          <a:endParaRPr lang="tr-TR"/>
        </a:p>
      </dgm:t>
    </dgm:pt>
    <dgm:pt modelId="{1EAF2E82-8740-4612-ABAE-F181A95894A3}" type="sibTrans" cxnId="{428C22C9-FABF-4854-A447-714E4DE294EC}">
      <dgm:prSet/>
      <dgm:spPr/>
      <dgm:t>
        <a:bodyPr/>
        <a:lstStyle/>
        <a:p>
          <a:endParaRPr lang="tr-TR"/>
        </a:p>
      </dgm:t>
    </dgm:pt>
    <dgm:pt modelId="{99843E09-8A7E-4133-82AA-6015D4393D93}">
      <dgm:prSet/>
      <dgm:spPr>
        <a:solidFill>
          <a:srgbClr val="FFFF00"/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 rtl="0"/>
          <a:r>
            <a:rPr lang="tr-TR">
              <a:solidFill>
                <a:schemeClr val="tx1"/>
              </a:solidFill>
              <a:latin typeface="00767" panose="00000400000000000000" pitchFamily="2" charset="0"/>
            </a:rPr>
            <a:t>B) Ülkemiz yükseltisi fazla olan bir ülkedir.</a:t>
          </a:r>
        </a:p>
      </dgm:t>
    </dgm:pt>
    <dgm:pt modelId="{51F9E871-1115-49CA-A754-ED5AB9FC3C3D}" type="parTrans" cxnId="{E52A6994-9FC0-45ED-AC24-333B5E7E37CF}">
      <dgm:prSet/>
      <dgm:spPr/>
      <dgm:t>
        <a:bodyPr/>
        <a:lstStyle/>
        <a:p>
          <a:endParaRPr lang="tr-TR"/>
        </a:p>
      </dgm:t>
    </dgm:pt>
    <dgm:pt modelId="{C1429EAA-7859-4FF6-8F31-64864309F609}" type="sibTrans" cxnId="{E52A6994-9FC0-45ED-AC24-333B5E7E37CF}">
      <dgm:prSet/>
      <dgm:spPr/>
      <dgm:t>
        <a:bodyPr/>
        <a:lstStyle/>
        <a:p>
          <a:endParaRPr lang="tr-TR"/>
        </a:p>
      </dgm:t>
    </dgm:pt>
    <dgm:pt modelId="{AE48D5E1-F576-4C4F-8901-D71F3603EE85}">
      <dgm:prSet/>
      <dgm:spPr>
        <a:solidFill>
          <a:srgbClr val="FFFF00"/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 rtl="0"/>
          <a:r>
            <a:rPr lang="tr-TR">
              <a:solidFill>
                <a:schemeClr val="tx1"/>
              </a:solidFill>
              <a:latin typeface="00767" panose="00000400000000000000" pitchFamily="2" charset="0"/>
            </a:rPr>
            <a:t>C) Kuzey ve güneyde dağlar kıyıya paralel olarak uzanmaktadır.</a:t>
          </a:r>
        </a:p>
      </dgm:t>
    </dgm:pt>
    <dgm:pt modelId="{F860C08F-BC8F-46FF-8016-6ED5F0F632AC}" type="parTrans" cxnId="{51265EB5-4F5C-4CBB-BD61-CB82BC5ADB19}">
      <dgm:prSet/>
      <dgm:spPr/>
      <dgm:t>
        <a:bodyPr/>
        <a:lstStyle/>
        <a:p>
          <a:endParaRPr lang="tr-TR"/>
        </a:p>
      </dgm:t>
    </dgm:pt>
    <dgm:pt modelId="{96BD830C-784F-48D0-8318-A0899112CC96}" type="sibTrans" cxnId="{51265EB5-4F5C-4CBB-BD61-CB82BC5ADB19}">
      <dgm:prSet/>
      <dgm:spPr/>
      <dgm:t>
        <a:bodyPr/>
        <a:lstStyle/>
        <a:p>
          <a:endParaRPr lang="tr-TR"/>
        </a:p>
      </dgm:t>
    </dgm:pt>
    <dgm:pt modelId="{3F1906A7-B5AA-4E57-B197-1B8500979E54}">
      <dgm:prSet/>
      <dgm:spPr>
        <a:solidFill>
          <a:srgbClr val="FFFF00"/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 rtl="0"/>
          <a:r>
            <a:rPr lang="tr-TR">
              <a:solidFill>
                <a:schemeClr val="tx1"/>
              </a:solidFill>
              <a:latin typeface="00767" panose="00000400000000000000" pitchFamily="2" charset="0"/>
            </a:rPr>
            <a:t>D) Yükseltinin en fazla olduğu bölge Güneydoğu Anadolu Bölgemiz'dir.</a:t>
          </a:r>
        </a:p>
      </dgm:t>
    </dgm:pt>
    <dgm:pt modelId="{E209987E-0738-42E7-B15E-FB666989C788}" type="parTrans" cxnId="{A64764F7-CB00-4EBF-A13D-B8F57AC5A179}">
      <dgm:prSet/>
      <dgm:spPr/>
      <dgm:t>
        <a:bodyPr/>
        <a:lstStyle/>
        <a:p>
          <a:endParaRPr lang="tr-TR"/>
        </a:p>
      </dgm:t>
    </dgm:pt>
    <dgm:pt modelId="{A80F7320-440A-45F1-AB4A-43256A36724D}" type="sibTrans" cxnId="{A64764F7-CB00-4EBF-A13D-B8F57AC5A179}">
      <dgm:prSet/>
      <dgm:spPr/>
      <dgm:t>
        <a:bodyPr/>
        <a:lstStyle/>
        <a:p>
          <a:endParaRPr lang="tr-TR"/>
        </a:p>
      </dgm:t>
    </dgm:pt>
    <dgm:pt modelId="{D58FB78E-69D8-4EB8-8F80-C0CA7F837E02}" type="pres">
      <dgm:prSet presAssocID="{7D077EC3-C04A-41AB-BAF0-1B5F028E1EB3}" presName="linear" presStyleCnt="0">
        <dgm:presLayoutVars>
          <dgm:animLvl val="lvl"/>
          <dgm:resizeHandles val="exact"/>
        </dgm:presLayoutVars>
      </dgm:prSet>
      <dgm:spPr/>
    </dgm:pt>
    <dgm:pt modelId="{A106BC70-F6C4-449C-95F3-9D0054D43196}" type="pres">
      <dgm:prSet presAssocID="{578B75A1-3E39-4504-A504-8BACA7EE430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3B31C57-B885-437C-9797-2DACACD02E75}" type="pres">
      <dgm:prSet presAssocID="{65C63AD2-B945-491D-9195-DCFAE59DAB11}" presName="spacer" presStyleCnt="0"/>
      <dgm:spPr/>
    </dgm:pt>
    <dgm:pt modelId="{31489BC6-5114-42E1-B69A-9C8D3B31618B}" type="pres">
      <dgm:prSet presAssocID="{336C60C7-C717-41F3-AE53-003C9EA2C8B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BD0BE2FF-0E4A-4A28-ABE4-C9C5F3C00965}" type="pres">
      <dgm:prSet presAssocID="{1EAF2E82-8740-4612-ABAE-F181A95894A3}" presName="spacer" presStyleCnt="0"/>
      <dgm:spPr/>
    </dgm:pt>
    <dgm:pt modelId="{5BBB6822-570B-4186-B60D-CBCFBBAD1888}" type="pres">
      <dgm:prSet presAssocID="{99843E09-8A7E-4133-82AA-6015D4393D9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270C636-D132-4D9C-BEB2-E3836B43BF45}" type="pres">
      <dgm:prSet presAssocID="{C1429EAA-7859-4FF6-8F31-64864309F609}" presName="spacer" presStyleCnt="0"/>
      <dgm:spPr/>
    </dgm:pt>
    <dgm:pt modelId="{61D28DEF-48BD-48D0-B603-AA805091419D}" type="pres">
      <dgm:prSet presAssocID="{AE48D5E1-F576-4C4F-8901-D71F3603EE85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7B69A4D-6D99-4358-B5C4-B48C8BB0A8CF}" type="pres">
      <dgm:prSet presAssocID="{96BD830C-784F-48D0-8318-A0899112CC96}" presName="spacer" presStyleCnt="0"/>
      <dgm:spPr/>
    </dgm:pt>
    <dgm:pt modelId="{9669650E-9AAD-48E7-8F7F-43A37418EE62}" type="pres">
      <dgm:prSet presAssocID="{3F1906A7-B5AA-4E57-B197-1B8500979E5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E2FC602-08E7-474A-BDC5-174BB07F3C19}" type="presOf" srcId="{336C60C7-C717-41F3-AE53-003C9EA2C8B7}" destId="{31489BC6-5114-42E1-B69A-9C8D3B31618B}" srcOrd="0" destOrd="0" presId="urn:microsoft.com/office/officeart/2005/8/layout/vList2"/>
    <dgm:cxn modelId="{1EF31167-2A5F-4B2B-98B8-67F846D9F37C}" type="presOf" srcId="{578B75A1-3E39-4504-A504-8BACA7EE4307}" destId="{A106BC70-F6C4-449C-95F3-9D0054D43196}" srcOrd="0" destOrd="0" presId="urn:microsoft.com/office/officeart/2005/8/layout/vList2"/>
    <dgm:cxn modelId="{E1A5F54F-4699-42E9-B798-EF7004783901}" type="presOf" srcId="{7D077EC3-C04A-41AB-BAF0-1B5F028E1EB3}" destId="{D58FB78E-69D8-4EB8-8F80-C0CA7F837E02}" srcOrd="0" destOrd="0" presId="urn:microsoft.com/office/officeart/2005/8/layout/vList2"/>
    <dgm:cxn modelId="{304F5057-287E-4E1D-8643-BFC31843B846}" type="presOf" srcId="{3F1906A7-B5AA-4E57-B197-1B8500979E54}" destId="{9669650E-9AAD-48E7-8F7F-43A37418EE62}" srcOrd="0" destOrd="0" presId="urn:microsoft.com/office/officeart/2005/8/layout/vList2"/>
    <dgm:cxn modelId="{B6E5C083-9E06-4B00-93A0-C339821D46E9}" srcId="{7D077EC3-C04A-41AB-BAF0-1B5F028E1EB3}" destId="{578B75A1-3E39-4504-A504-8BACA7EE4307}" srcOrd="0" destOrd="0" parTransId="{505885B1-3C85-4526-86B4-1B079DC06D7A}" sibTransId="{65C63AD2-B945-491D-9195-DCFAE59DAB11}"/>
    <dgm:cxn modelId="{E52A6994-9FC0-45ED-AC24-333B5E7E37CF}" srcId="{7D077EC3-C04A-41AB-BAF0-1B5F028E1EB3}" destId="{99843E09-8A7E-4133-82AA-6015D4393D93}" srcOrd="2" destOrd="0" parTransId="{51F9E871-1115-49CA-A754-ED5AB9FC3C3D}" sibTransId="{C1429EAA-7859-4FF6-8F31-64864309F609}"/>
    <dgm:cxn modelId="{51265EB5-4F5C-4CBB-BD61-CB82BC5ADB19}" srcId="{7D077EC3-C04A-41AB-BAF0-1B5F028E1EB3}" destId="{AE48D5E1-F576-4C4F-8901-D71F3603EE85}" srcOrd="3" destOrd="0" parTransId="{F860C08F-BC8F-46FF-8016-6ED5F0F632AC}" sibTransId="{96BD830C-784F-48D0-8318-A0899112CC96}"/>
    <dgm:cxn modelId="{00A835B7-E488-41B8-8AD0-A79FF8CC503F}" type="presOf" srcId="{99843E09-8A7E-4133-82AA-6015D4393D93}" destId="{5BBB6822-570B-4186-B60D-CBCFBBAD1888}" srcOrd="0" destOrd="0" presId="urn:microsoft.com/office/officeart/2005/8/layout/vList2"/>
    <dgm:cxn modelId="{428C22C9-FABF-4854-A447-714E4DE294EC}" srcId="{7D077EC3-C04A-41AB-BAF0-1B5F028E1EB3}" destId="{336C60C7-C717-41F3-AE53-003C9EA2C8B7}" srcOrd="1" destOrd="0" parTransId="{2DA491EC-BB10-4ADE-8503-B9E0932CC2C4}" sibTransId="{1EAF2E82-8740-4612-ABAE-F181A95894A3}"/>
    <dgm:cxn modelId="{30A085D5-9513-48BC-948C-5E3B1CB04985}" type="presOf" srcId="{AE48D5E1-F576-4C4F-8901-D71F3603EE85}" destId="{61D28DEF-48BD-48D0-B603-AA805091419D}" srcOrd="0" destOrd="0" presId="urn:microsoft.com/office/officeart/2005/8/layout/vList2"/>
    <dgm:cxn modelId="{A64764F7-CB00-4EBF-A13D-B8F57AC5A179}" srcId="{7D077EC3-C04A-41AB-BAF0-1B5F028E1EB3}" destId="{3F1906A7-B5AA-4E57-B197-1B8500979E54}" srcOrd="4" destOrd="0" parTransId="{E209987E-0738-42E7-B15E-FB666989C788}" sibTransId="{A80F7320-440A-45F1-AB4A-43256A36724D}"/>
    <dgm:cxn modelId="{D65604B0-1CFC-44CD-B2A6-79D5F27E94FA}" type="presParOf" srcId="{D58FB78E-69D8-4EB8-8F80-C0CA7F837E02}" destId="{A106BC70-F6C4-449C-95F3-9D0054D43196}" srcOrd="0" destOrd="0" presId="urn:microsoft.com/office/officeart/2005/8/layout/vList2"/>
    <dgm:cxn modelId="{15BE8106-951B-49EE-8B56-FBBD87E595DD}" type="presParOf" srcId="{D58FB78E-69D8-4EB8-8F80-C0CA7F837E02}" destId="{93B31C57-B885-437C-9797-2DACACD02E75}" srcOrd="1" destOrd="0" presId="urn:microsoft.com/office/officeart/2005/8/layout/vList2"/>
    <dgm:cxn modelId="{AB7081E2-486E-46A9-8687-CB5697E019F3}" type="presParOf" srcId="{D58FB78E-69D8-4EB8-8F80-C0CA7F837E02}" destId="{31489BC6-5114-42E1-B69A-9C8D3B31618B}" srcOrd="2" destOrd="0" presId="urn:microsoft.com/office/officeart/2005/8/layout/vList2"/>
    <dgm:cxn modelId="{45607C1E-79A6-4EE6-AC9A-B093F1CF5C2F}" type="presParOf" srcId="{D58FB78E-69D8-4EB8-8F80-C0CA7F837E02}" destId="{BD0BE2FF-0E4A-4A28-ABE4-C9C5F3C00965}" srcOrd="3" destOrd="0" presId="urn:microsoft.com/office/officeart/2005/8/layout/vList2"/>
    <dgm:cxn modelId="{08714259-F651-442C-8149-FA6E012EACBA}" type="presParOf" srcId="{D58FB78E-69D8-4EB8-8F80-C0CA7F837E02}" destId="{5BBB6822-570B-4186-B60D-CBCFBBAD1888}" srcOrd="4" destOrd="0" presId="urn:microsoft.com/office/officeart/2005/8/layout/vList2"/>
    <dgm:cxn modelId="{C8E3C77F-89F8-4015-8831-3E783A183B93}" type="presParOf" srcId="{D58FB78E-69D8-4EB8-8F80-C0CA7F837E02}" destId="{1270C636-D132-4D9C-BEB2-E3836B43BF45}" srcOrd="5" destOrd="0" presId="urn:microsoft.com/office/officeart/2005/8/layout/vList2"/>
    <dgm:cxn modelId="{3E349A61-4F5F-45AB-81F3-052691EF68DF}" type="presParOf" srcId="{D58FB78E-69D8-4EB8-8F80-C0CA7F837E02}" destId="{61D28DEF-48BD-48D0-B603-AA805091419D}" srcOrd="6" destOrd="0" presId="urn:microsoft.com/office/officeart/2005/8/layout/vList2"/>
    <dgm:cxn modelId="{70DC79C6-F66B-4A39-AB74-F44B054B1EBA}" type="presParOf" srcId="{D58FB78E-69D8-4EB8-8F80-C0CA7F837E02}" destId="{87B69A4D-6D99-4358-B5C4-B48C8BB0A8CF}" srcOrd="7" destOrd="0" presId="urn:microsoft.com/office/officeart/2005/8/layout/vList2"/>
    <dgm:cxn modelId="{438E0E65-E16B-4508-86D8-D5B1DF1F0A6B}" type="presParOf" srcId="{D58FB78E-69D8-4EB8-8F80-C0CA7F837E02}" destId="{9669650E-9AAD-48E7-8F7F-43A37418EE6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399975-A436-46B4-9481-A897284C1BF0}">
      <dsp:nvSpPr>
        <dsp:cNvPr id="0" name=""/>
        <dsp:cNvSpPr/>
      </dsp:nvSpPr>
      <dsp:spPr>
        <a:xfrm>
          <a:off x="0" y="488234"/>
          <a:ext cx="10229087" cy="719549"/>
        </a:xfrm>
        <a:prstGeom prst="roundRect">
          <a:avLst/>
        </a:prstGeom>
        <a:pattFill prst="openDmnd">
          <a:fgClr>
            <a:srgbClr val="212121"/>
          </a:fgClr>
          <a:bgClr>
            <a:schemeClr val="tx1">
              <a:lumMod val="95000"/>
              <a:lumOff val="5000"/>
            </a:schemeClr>
          </a:bgClr>
        </a:pattFill>
        <a:ln w="12700" cap="flat" cmpd="sng" algn="ctr">
          <a:solidFill>
            <a:schemeClr val="tx1">
              <a:lumMod val="95000"/>
              <a:lumOff val="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 dirty="0">
              <a:solidFill>
                <a:schemeClr val="bg1"/>
              </a:solidFill>
              <a:latin typeface="00767" panose="00000400000000000000" pitchFamily="2" charset="0"/>
            </a:rPr>
            <a:t>Yukarıda verilen Türkiye fiziki haritasına göre aşağıdakilerden hangisi </a:t>
          </a:r>
          <a:r>
            <a:rPr lang="tr-TR" sz="3000" u="sng" kern="1200" dirty="0">
              <a:solidFill>
                <a:schemeClr val="bg1"/>
              </a:solidFill>
              <a:latin typeface="00767" panose="00000400000000000000" pitchFamily="2" charset="0"/>
            </a:rPr>
            <a:t>söylenemez?</a:t>
          </a:r>
          <a:endParaRPr lang="tr-TR" sz="3000" kern="1200" dirty="0">
            <a:solidFill>
              <a:schemeClr val="bg1"/>
            </a:solidFill>
            <a:latin typeface="00767" panose="00000400000000000000" pitchFamily="2" charset="0"/>
          </a:endParaRPr>
        </a:p>
      </dsp:txBody>
      <dsp:txXfrm>
        <a:off x="35125" y="523359"/>
        <a:ext cx="10158837" cy="649299"/>
      </dsp:txXfrm>
    </dsp:sp>
    <dsp:sp modelId="{58BCE093-50F4-4C54-8A3C-FA3D9B536967}">
      <dsp:nvSpPr>
        <dsp:cNvPr id="0" name=""/>
        <dsp:cNvSpPr/>
      </dsp:nvSpPr>
      <dsp:spPr>
        <a:xfrm>
          <a:off x="0" y="1294184"/>
          <a:ext cx="10229087" cy="719549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tx1">
              <a:lumMod val="95000"/>
              <a:lumOff val="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>
              <a:solidFill>
                <a:schemeClr val="tx1"/>
              </a:solidFill>
              <a:latin typeface="00767" panose="00000400000000000000" pitchFamily="2" charset="0"/>
            </a:rPr>
            <a:t>A) Yükseltinin en fazla olduğu bölgemiz Doğu Anadolu</a:t>
          </a:r>
          <a:r>
            <a:rPr lang="tr-TR" sz="3000" kern="1200">
              <a:solidFill>
                <a:schemeClr val="tx1"/>
              </a:solidFill>
              <a:latin typeface="00767" panose="00000400000000000000" pitchFamily="2" charset="0"/>
            </a:rPr>
            <a:t> </a:t>
          </a:r>
          <a:r>
            <a:rPr lang="es-ES" sz="3000" kern="1200">
              <a:solidFill>
                <a:schemeClr val="tx1"/>
              </a:solidFill>
              <a:latin typeface="00767" panose="00000400000000000000" pitchFamily="2" charset="0"/>
            </a:rPr>
            <a:t>Bölgesi'dir.</a:t>
          </a:r>
          <a:endParaRPr lang="tr-TR" sz="3000" kern="1200">
            <a:solidFill>
              <a:schemeClr val="tx1"/>
            </a:solidFill>
            <a:latin typeface="00767" panose="00000400000000000000" pitchFamily="2" charset="0"/>
          </a:endParaRPr>
        </a:p>
      </dsp:txBody>
      <dsp:txXfrm>
        <a:off x="35125" y="1329309"/>
        <a:ext cx="10158837" cy="649299"/>
      </dsp:txXfrm>
    </dsp:sp>
    <dsp:sp modelId="{FE2DE276-53CE-4EB5-91B7-243634C17344}">
      <dsp:nvSpPr>
        <dsp:cNvPr id="0" name=""/>
        <dsp:cNvSpPr/>
      </dsp:nvSpPr>
      <dsp:spPr>
        <a:xfrm>
          <a:off x="0" y="2100134"/>
          <a:ext cx="10229087" cy="719549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tx1">
              <a:lumMod val="95000"/>
              <a:lumOff val="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>
              <a:solidFill>
                <a:schemeClr val="tx1"/>
              </a:solidFill>
              <a:latin typeface="00767" panose="00000400000000000000" pitchFamily="2" charset="0"/>
            </a:rPr>
            <a:t>B) Yükseltinin en az olduğu bölgemiz Marmara Bölgesi'dir.</a:t>
          </a:r>
        </a:p>
      </dsp:txBody>
      <dsp:txXfrm>
        <a:off x="35125" y="2135259"/>
        <a:ext cx="10158837" cy="649299"/>
      </dsp:txXfrm>
    </dsp:sp>
    <dsp:sp modelId="{EBDE9880-208A-4E68-ACFB-58B5888EBBBB}">
      <dsp:nvSpPr>
        <dsp:cNvPr id="0" name=""/>
        <dsp:cNvSpPr/>
      </dsp:nvSpPr>
      <dsp:spPr>
        <a:xfrm>
          <a:off x="0" y="2906084"/>
          <a:ext cx="10229087" cy="719549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tx1">
              <a:lumMod val="95000"/>
              <a:lumOff val="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>
              <a:solidFill>
                <a:schemeClr val="tx1"/>
              </a:solidFill>
              <a:latin typeface="00767" panose="00000400000000000000" pitchFamily="2" charset="0"/>
            </a:rPr>
            <a:t>C) Batıdan doğuya doğru yükselti artmaktadır.</a:t>
          </a:r>
        </a:p>
      </dsp:txBody>
      <dsp:txXfrm>
        <a:off x="35125" y="2941209"/>
        <a:ext cx="10158837" cy="649299"/>
      </dsp:txXfrm>
    </dsp:sp>
    <dsp:sp modelId="{FA113EDB-DA84-4185-BB45-A0ECE1B63717}">
      <dsp:nvSpPr>
        <dsp:cNvPr id="0" name=""/>
        <dsp:cNvSpPr/>
      </dsp:nvSpPr>
      <dsp:spPr>
        <a:xfrm>
          <a:off x="0" y="3712034"/>
          <a:ext cx="10229087" cy="719549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tx1">
              <a:lumMod val="95000"/>
              <a:lumOff val="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>
              <a:solidFill>
                <a:schemeClr val="tx1"/>
              </a:solidFill>
              <a:latin typeface="00767" panose="00000400000000000000" pitchFamily="2" charset="0"/>
            </a:rPr>
            <a:t>D) Ülkemizin yükseltisi en fazla olan ovalar İç Anadolu Bölgesi'ndedir.</a:t>
          </a:r>
        </a:p>
      </dsp:txBody>
      <dsp:txXfrm>
        <a:off x="35125" y="3747159"/>
        <a:ext cx="10158837" cy="6492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06BC70-F6C4-449C-95F3-9D0054D43196}">
      <dsp:nvSpPr>
        <dsp:cNvPr id="0" name=""/>
        <dsp:cNvSpPr/>
      </dsp:nvSpPr>
      <dsp:spPr>
        <a:xfrm>
          <a:off x="0" y="1124140"/>
          <a:ext cx="9899904" cy="647595"/>
        </a:xfrm>
        <a:prstGeom prst="roundRect">
          <a:avLst/>
        </a:prstGeom>
        <a:solidFill>
          <a:schemeClr val="tx1">
            <a:lumMod val="95000"/>
            <a:lumOff val="5000"/>
          </a:schemeClr>
        </a:solidFill>
        <a:ln w="12700" cap="flat" cmpd="sng" algn="ctr">
          <a:solidFill>
            <a:schemeClr val="bg2">
              <a:lumMod val="1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700" kern="1200" dirty="0">
              <a:solidFill>
                <a:schemeClr val="bg1"/>
              </a:solidFill>
              <a:latin typeface="00767" panose="00000400000000000000" pitchFamily="2" charset="0"/>
            </a:rPr>
            <a:t>Aşağıdakilerden hangisi Türkiye'nin yeryüzü şekilleriyle ilgili olarak </a:t>
          </a:r>
          <a:r>
            <a:rPr lang="tr-TR" sz="2700" u="sng" kern="1200" dirty="0">
              <a:solidFill>
                <a:schemeClr val="bg1"/>
              </a:solidFill>
              <a:latin typeface="00767" panose="00000400000000000000" pitchFamily="2" charset="0"/>
            </a:rPr>
            <a:t>yanlış bir bilgidir?</a:t>
          </a:r>
        </a:p>
      </dsp:txBody>
      <dsp:txXfrm>
        <a:off x="31613" y="1155753"/>
        <a:ext cx="9836678" cy="584369"/>
      </dsp:txXfrm>
    </dsp:sp>
    <dsp:sp modelId="{31489BC6-5114-42E1-B69A-9C8D3B31618B}">
      <dsp:nvSpPr>
        <dsp:cNvPr id="0" name=""/>
        <dsp:cNvSpPr/>
      </dsp:nvSpPr>
      <dsp:spPr>
        <a:xfrm>
          <a:off x="0" y="1849495"/>
          <a:ext cx="9899904" cy="647595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bg2">
              <a:lumMod val="1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700" kern="1200" dirty="0">
              <a:solidFill>
                <a:schemeClr val="tx1"/>
              </a:solidFill>
              <a:latin typeface="00767" panose="00000400000000000000" pitchFamily="2" charset="0"/>
            </a:rPr>
            <a:t>A) Türkiye'de batıdan doğuya gidildikçe yükselti artar.</a:t>
          </a:r>
        </a:p>
      </dsp:txBody>
      <dsp:txXfrm>
        <a:off x="31613" y="1881108"/>
        <a:ext cx="9836678" cy="584369"/>
      </dsp:txXfrm>
    </dsp:sp>
    <dsp:sp modelId="{5BBB6822-570B-4186-B60D-CBCFBBAD1888}">
      <dsp:nvSpPr>
        <dsp:cNvPr id="0" name=""/>
        <dsp:cNvSpPr/>
      </dsp:nvSpPr>
      <dsp:spPr>
        <a:xfrm>
          <a:off x="0" y="2574850"/>
          <a:ext cx="9899904" cy="647595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bg2">
              <a:lumMod val="1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700" kern="1200">
              <a:solidFill>
                <a:schemeClr val="tx1"/>
              </a:solidFill>
              <a:latin typeface="00767" panose="00000400000000000000" pitchFamily="2" charset="0"/>
            </a:rPr>
            <a:t>B) Ülkemiz yükseltisi fazla olan bir ülkedir.</a:t>
          </a:r>
        </a:p>
      </dsp:txBody>
      <dsp:txXfrm>
        <a:off x="31613" y="2606463"/>
        <a:ext cx="9836678" cy="584369"/>
      </dsp:txXfrm>
    </dsp:sp>
    <dsp:sp modelId="{61D28DEF-48BD-48D0-B603-AA805091419D}">
      <dsp:nvSpPr>
        <dsp:cNvPr id="0" name=""/>
        <dsp:cNvSpPr/>
      </dsp:nvSpPr>
      <dsp:spPr>
        <a:xfrm>
          <a:off x="0" y="3300205"/>
          <a:ext cx="9899904" cy="647595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bg2">
              <a:lumMod val="1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700" kern="1200">
              <a:solidFill>
                <a:schemeClr val="tx1"/>
              </a:solidFill>
              <a:latin typeface="00767" panose="00000400000000000000" pitchFamily="2" charset="0"/>
            </a:rPr>
            <a:t>C) Kuzey ve güneyde dağlar kıyıya paralel olarak uzanmaktadır.</a:t>
          </a:r>
        </a:p>
      </dsp:txBody>
      <dsp:txXfrm>
        <a:off x="31613" y="3331818"/>
        <a:ext cx="9836678" cy="584369"/>
      </dsp:txXfrm>
    </dsp:sp>
    <dsp:sp modelId="{9669650E-9AAD-48E7-8F7F-43A37418EE62}">
      <dsp:nvSpPr>
        <dsp:cNvPr id="0" name=""/>
        <dsp:cNvSpPr/>
      </dsp:nvSpPr>
      <dsp:spPr>
        <a:xfrm>
          <a:off x="0" y="4025560"/>
          <a:ext cx="9899904" cy="647595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bg2">
              <a:lumMod val="1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700" kern="1200">
              <a:solidFill>
                <a:schemeClr val="tx1"/>
              </a:solidFill>
              <a:latin typeface="00767" panose="00000400000000000000" pitchFamily="2" charset="0"/>
            </a:rPr>
            <a:t>D) Yükseltinin en fazla olduğu bölge Güneydoğu Anadolu Bölgemiz'dir.</a:t>
          </a:r>
        </a:p>
      </dsp:txBody>
      <dsp:txXfrm>
        <a:off x="31613" y="4057173"/>
        <a:ext cx="9836678" cy="5843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948B32-B941-4D7D-B59F-00C9D5D872B6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539DE-659E-4109-8E41-25CE2A611DE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08605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539DE-659E-4109-8E41-25CE2A611DEF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502630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539DE-659E-4109-8E41-25CE2A611DEF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020695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539DE-659E-4109-8E41-25CE2A611DEF}" type="slidenum">
              <a:rPr lang="tr-TR" smtClean="0"/>
              <a:t>15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76641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539DE-659E-4109-8E41-25CE2A611DEF}" type="slidenum">
              <a:rPr lang="tr-TR" smtClean="0"/>
              <a:t>20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827339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539DE-659E-4109-8E41-25CE2A611DEF}" type="slidenum">
              <a:rPr lang="tr-TR" smtClean="0"/>
              <a:t>27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0074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9AD5-118C-41AE-AAC8-4A68DF19E7F8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A372E-7770-4909-ACED-1F2EE421DA5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40462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9AD5-118C-41AE-AAC8-4A68DF19E7F8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A372E-7770-4909-ACED-1F2EE421DA5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9659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9AD5-118C-41AE-AAC8-4A68DF19E7F8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A372E-7770-4909-ACED-1F2EE421DA5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35391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9AD5-118C-41AE-AAC8-4A68DF19E7F8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A372E-7770-4909-ACED-1F2EE421DA5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38696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9AD5-118C-41AE-AAC8-4A68DF19E7F8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A372E-7770-4909-ACED-1F2EE421DA5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58183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9AD5-118C-41AE-AAC8-4A68DF19E7F8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A372E-7770-4909-ACED-1F2EE421DA5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1542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9AD5-118C-41AE-AAC8-4A68DF19E7F8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A372E-7770-4909-ACED-1F2EE421DA5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09008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9AD5-118C-41AE-AAC8-4A68DF19E7F8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A372E-7770-4909-ACED-1F2EE421DA5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47920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9AD5-118C-41AE-AAC8-4A68DF19E7F8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A372E-7770-4909-ACED-1F2EE421DA5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86270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9AD5-118C-41AE-AAC8-4A68DF19E7F8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A372E-7770-4909-ACED-1F2EE421DA5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98226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9AD5-118C-41AE-AAC8-4A68DF19E7F8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A372E-7770-4909-ACED-1F2EE421DA5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08628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993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152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5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1441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8401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7677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2400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6870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5" y="273053"/>
            <a:ext cx="6815668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3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2498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4187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2129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4756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755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5313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5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6760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3638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0893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5603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9673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5" y="273053"/>
            <a:ext cx="6815668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3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4942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1994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3758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2888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5570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30901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5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18589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0558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92235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9083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22910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5" y="273053"/>
            <a:ext cx="6815668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3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32436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4775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6968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71556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A34624-93CC-44E0-906E-06CBC9EAECEC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812328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128C-1638-45AD-94B5-D1657AA5284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709483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D89905-266E-4368-8289-88CB271A1F8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384137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DEDBBD-211F-446A-A910-9EE84C3500C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60790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87DADB-4029-4CFA-95FB-F86D85D0C2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764865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D6767-F991-4435-8101-1FCBCE3BA30F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069266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8B9BB7-CB6A-44A4-A9A7-28FD502FA842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24398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899ECF-1167-4320-93B0-4EEE63553771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077461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156F89-6608-4017-ABDC-251E391548F7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639037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77C25A-025B-457B-87C1-D0127841B9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804123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350795-7F21-4AA3-927C-A471736AAF98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6156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E9AD5-118C-41AE-AAC8-4A68DF19E7F8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A372E-7770-4909-ACED-1F2EE421DA5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33054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664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923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10.01.2021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931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43BA-203C-4D3B-BF9C-15AE821A3034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1117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image" Target="../media/image1.jpg"/><Relationship Id="rId7" Type="http://schemas.openxmlformats.org/officeDocument/2006/relationships/hyperlink" Target="https://www.youtube.com/channel/UCvmbccp4GhRufkfIOWXmmhw/featured?disable_polymer=true" TargetMode="Externa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hyperlink" Target="https://ogretmensosyalbilgiler.wordpress.com/" TargetMode="External"/><Relationship Id="rId5" Type="http://schemas.openxmlformats.org/officeDocument/2006/relationships/hyperlink" Target="https://www.facebook.com/ogretmen44/" TargetMode="External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hyperlink" Target="http://ogretmensosyal.blogspot.com.tr/" TargetMode="External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gif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5" Type="http://schemas.openxmlformats.org/officeDocument/2006/relationships/image" Target="../media/image6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5.png"/><Relationship Id="rId7" Type="http://schemas.microsoft.com/office/2007/relationships/hdphoto" Target="../media/hdphoto1.wdp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11" Type="http://schemas.openxmlformats.org/officeDocument/2006/relationships/image" Target="../media/image92.png"/><Relationship Id="rId5" Type="http://schemas.openxmlformats.org/officeDocument/2006/relationships/image" Target="../media/image87.png"/><Relationship Id="rId10" Type="http://schemas.openxmlformats.org/officeDocument/2006/relationships/image" Target="../media/image91.png"/><Relationship Id="rId4" Type="http://schemas.openxmlformats.org/officeDocument/2006/relationships/image" Target="../media/image86.jpeg"/><Relationship Id="rId9" Type="http://schemas.openxmlformats.org/officeDocument/2006/relationships/image" Target="../media/image9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13" Type="http://schemas.openxmlformats.org/officeDocument/2006/relationships/image" Target="../media/image111.png"/><Relationship Id="rId3" Type="http://schemas.openxmlformats.org/officeDocument/2006/relationships/image" Target="../media/image101.jpeg"/><Relationship Id="rId7" Type="http://schemas.openxmlformats.org/officeDocument/2006/relationships/image" Target="../media/image105.png"/><Relationship Id="rId12" Type="http://schemas.openxmlformats.org/officeDocument/2006/relationships/image" Target="../media/image1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04.png"/><Relationship Id="rId11" Type="http://schemas.openxmlformats.org/officeDocument/2006/relationships/image" Target="../media/image109.png"/><Relationship Id="rId5" Type="http://schemas.openxmlformats.org/officeDocument/2006/relationships/image" Target="../media/image103.png"/><Relationship Id="rId10" Type="http://schemas.openxmlformats.org/officeDocument/2006/relationships/image" Target="../media/image108.png"/><Relationship Id="rId4" Type="http://schemas.openxmlformats.org/officeDocument/2006/relationships/image" Target="../media/image102.png"/><Relationship Id="rId9" Type="http://schemas.openxmlformats.org/officeDocument/2006/relationships/image" Target="../media/image10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102.png"/><Relationship Id="rId7" Type="http://schemas.openxmlformats.org/officeDocument/2006/relationships/image" Target="../media/image106.pn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05.png"/><Relationship Id="rId11" Type="http://schemas.openxmlformats.org/officeDocument/2006/relationships/image" Target="../media/image113.png"/><Relationship Id="rId5" Type="http://schemas.openxmlformats.org/officeDocument/2006/relationships/image" Target="../media/image104.png"/><Relationship Id="rId10" Type="http://schemas.openxmlformats.org/officeDocument/2006/relationships/image" Target="../media/image112.png"/><Relationship Id="rId4" Type="http://schemas.openxmlformats.org/officeDocument/2006/relationships/image" Target="../media/image103.png"/><Relationship Id="rId9" Type="http://schemas.openxmlformats.org/officeDocument/2006/relationships/image" Target="../media/image10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jpeg"/><Relationship Id="rId3" Type="http://schemas.openxmlformats.org/officeDocument/2006/relationships/image" Target="../media/image115.png"/><Relationship Id="rId7" Type="http://schemas.openxmlformats.org/officeDocument/2006/relationships/image" Target="../media/image119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png"/><Relationship Id="rId5" Type="http://schemas.openxmlformats.org/officeDocument/2006/relationships/image" Target="../media/image117.png"/><Relationship Id="rId10" Type="http://schemas.openxmlformats.org/officeDocument/2006/relationships/image" Target="../media/image122.png"/><Relationship Id="rId4" Type="http://schemas.openxmlformats.org/officeDocument/2006/relationships/image" Target="../media/image116.png"/><Relationship Id="rId9" Type="http://schemas.openxmlformats.org/officeDocument/2006/relationships/image" Target="../media/image12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png"/><Relationship Id="rId5" Type="http://schemas.openxmlformats.org/officeDocument/2006/relationships/image" Target="../media/image126.png"/><Relationship Id="rId4" Type="http://schemas.openxmlformats.org/officeDocument/2006/relationships/image" Target="../media/image12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3" Type="http://schemas.openxmlformats.org/officeDocument/2006/relationships/image" Target="../media/image97.jpeg"/><Relationship Id="rId7" Type="http://schemas.openxmlformats.org/officeDocument/2006/relationships/image" Target="../media/image132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1.jpeg"/><Relationship Id="rId5" Type="http://schemas.openxmlformats.org/officeDocument/2006/relationships/image" Target="../media/image130.png"/><Relationship Id="rId4" Type="http://schemas.openxmlformats.org/officeDocument/2006/relationships/image" Target="../media/image12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13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7" Type="http://schemas.openxmlformats.org/officeDocument/2006/relationships/image" Target="../media/image144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png"/><Relationship Id="rId5" Type="http://schemas.openxmlformats.org/officeDocument/2006/relationships/image" Target="../media/image142.png"/><Relationship Id="rId4" Type="http://schemas.openxmlformats.org/officeDocument/2006/relationships/image" Target="../media/image14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7" Type="http://schemas.openxmlformats.org/officeDocument/2006/relationships/image" Target="../media/image150.png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9.png"/><Relationship Id="rId5" Type="http://schemas.openxmlformats.org/officeDocument/2006/relationships/image" Target="../media/image148.png"/><Relationship Id="rId4" Type="http://schemas.openxmlformats.org/officeDocument/2006/relationships/image" Target="../media/image14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6.png"/><Relationship Id="rId4" Type="http://schemas.openxmlformats.org/officeDocument/2006/relationships/image" Target="../media/image15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5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5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2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4.png"/><Relationship Id="rId5" Type="http://schemas.openxmlformats.org/officeDocument/2006/relationships/image" Target="../media/image163.png"/><Relationship Id="rId4" Type="http://schemas.openxmlformats.org/officeDocument/2006/relationships/image" Target="../media/image1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4754" y="136635"/>
            <a:ext cx="1369727" cy="1119346"/>
          </a:xfrm>
          <a:prstGeom prst="rect">
            <a:avLst/>
          </a:prstGeom>
        </p:spPr>
      </p:pic>
      <p:pic>
        <p:nvPicPr>
          <p:cNvPr id="12" name="Picture 8" descr="FACEBOOK PNG ile ilgili görsel sonucu">
            <a:hlinkClick r:id="rId5"/>
            <a:extLst>
              <a:ext uri="{FF2B5EF4-FFF2-40B4-BE49-F238E27FC236}">
                <a16:creationId xmlns:a16="http://schemas.microsoft.com/office/drawing/2014/main" id="{E0E6FE54-FDBE-48E0-B033-D02B24EEB6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Resim 12">
            <a:hlinkClick r:id="rId7"/>
            <a:extLst>
              <a:ext uri="{FF2B5EF4-FFF2-40B4-BE49-F238E27FC236}">
                <a16:creationId xmlns:a16="http://schemas.microsoft.com/office/drawing/2014/main" id="{EB1DA767-A253-419C-9A7E-8D6AEA1674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4" name="Picture 12" descr="BLOGGER PNG ile ilgili görsel sonucu">
            <a:hlinkClick r:id="rId9"/>
            <a:extLst>
              <a:ext uri="{FF2B5EF4-FFF2-40B4-BE49-F238E27FC236}">
                <a16:creationId xmlns:a16="http://schemas.microsoft.com/office/drawing/2014/main" id="{59B3BDBA-71E2-4D9B-9FB9-CDF01970F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wordpress png ile ilgili gÃ¶rsel sonucu">
            <a:hlinkClick r:id="rId11"/>
            <a:extLst>
              <a:ext uri="{FF2B5EF4-FFF2-40B4-BE49-F238E27FC236}">
                <a16:creationId xmlns:a16="http://schemas.microsoft.com/office/drawing/2014/main" id="{AB2358C3-B315-4217-AB2E-BA1AAC88E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708B47FD-52B3-4C81-B116-D475AA28155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887692" y="1940740"/>
            <a:ext cx="2725876" cy="595138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46BF9BA1-27D1-47BE-856A-7BBFC48FEEE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36309" y="3470528"/>
            <a:ext cx="3822523" cy="2584928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47975" y="1907475"/>
            <a:ext cx="12044025" cy="2390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69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F745F411-B65C-41F7-BC07-A1FC60F083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8835" y="1284202"/>
            <a:ext cx="8376630" cy="3432345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5F0881A-25E6-49C6-81B8-892F0708B4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57509"/>
            <a:ext cx="4761774" cy="6728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30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685" y="328618"/>
            <a:ext cx="3462828" cy="6529382"/>
          </a:xfrm>
          <a:prstGeom prst="rect">
            <a:avLst/>
          </a:prstGeom>
        </p:spPr>
      </p:pic>
      <p:sp>
        <p:nvSpPr>
          <p:cNvPr id="2" name="Dikdörtgen 1"/>
          <p:cNvSpPr/>
          <p:nvPr/>
        </p:nvSpPr>
        <p:spPr>
          <a:xfrm>
            <a:off x="4852416" y="5019979"/>
            <a:ext cx="6096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baseline="-25000" dirty="0">
                <a:solidFill>
                  <a:srgbClr val="000000"/>
                </a:solidFill>
                <a:latin typeface="Courier New" panose="02070309020205020404" pitchFamily="49" charset="0"/>
              </a:rPr>
              <a:t>.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3796" y="1425961"/>
            <a:ext cx="7285351" cy="281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53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7549" y="95736"/>
            <a:ext cx="10479932" cy="1121761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1912" y="783107"/>
            <a:ext cx="2670279" cy="2645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48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778" y="1228110"/>
            <a:ext cx="11022523" cy="5401524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304" y="721693"/>
            <a:ext cx="2315052" cy="506417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596" y="3145508"/>
            <a:ext cx="646232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67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098" name="Picture 2" descr="https://upload.wikimedia.org/wikipedia/commons/7/72/Nobi_Plain_and_Nagoya_from_Mount_Sanpo_2008-9-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275"/>
            <a:ext cx="12192000" cy="690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0336" y="4712656"/>
            <a:ext cx="3767655" cy="1792379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1973582" cy="173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77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311" y="2952635"/>
            <a:ext cx="3657917" cy="377375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656" y="0"/>
            <a:ext cx="12436918" cy="134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5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0033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5950" y="3724656"/>
            <a:ext cx="3700593" cy="2969009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1491"/>
            <a:ext cx="12321084" cy="1127858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751" y="871826"/>
            <a:ext cx="7388992" cy="17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12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683" y="1"/>
            <a:ext cx="12240683" cy="6900767"/>
          </a:xfr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947" y="-153692"/>
            <a:ext cx="12394242" cy="1999661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1174" y="4404466"/>
            <a:ext cx="6425741" cy="201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32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elta plain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189892"/>
            <a:ext cx="5895343" cy="4462659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1679"/>
            <a:ext cx="12071126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61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691" y="1685347"/>
            <a:ext cx="10455546" cy="4535817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760" y="1178930"/>
            <a:ext cx="2315052" cy="506417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691" y="3046781"/>
            <a:ext cx="604316" cy="60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6146" name="Picture 2" descr="http://www.thedana.com/resourcefiles/mainimages/location-of-the-dana-on-mission-bay-california-t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7" y="-7963"/>
            <a:ext cx="12250523" cy="686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322" y="2891321"/>
            <a:ext cx="5121084" cy="2871465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502" y="5571633"/>
            <a:ext cx="10345809" cy="128636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735" y="1873201"/>
            <a:ext cx="4816257" cy="10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81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70340"/>
          </a:xfr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0094" y="-441537"/>
            <a:ext cx="6486706" cy="323725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54" y="5189603"/>
            <a:ext cx="12132091" cy="193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51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0651"/>
          </a:xfr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87541" y="4415249"/>
            <a:ext cx="6267231" cy="3078747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6408" y="-83923"/>
            <a:ext cx="12278408" cy="11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70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SÄ°NOP ile ilgili gÃ¶rsel sonuc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" t="10842" r="-138" b="12130"/>
          <a:stretch/>
        </p:blipFill>
        <p:spPr bwMode="auto">
          <a:xfrm>
            <a:off x="-79997" y="-44762"/>
            <a:ext cx="12336539" cy="690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136" y="3847365"/>
            <a:ext cx="3602130" cy="218646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9084" y="5750601"/>
            <a:ext cx="12321084" cy="1231499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92628" y="447687"/>
            <a:ext cx="1621677" cy="713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93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E3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l="1197" t="1077" r="1078" b="3219"/>
          <a:stretch/>
        </p:blipFill>
        <p:spPr>
          <a:xfrm>
            <a:off x="3523241" y="1071194"/>
            <a:ext cx="8297333" cy="4199467"/>
          </a:xfrm>
          <a:prstGeom prst="rect">
            <a:avLst/>
          </a:prstGeom>
          <a:ln w="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CBCE9458-FB61-4D75-891A-4BBB74C1CE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92" y="1071194"/>
            <a:ext cx="48533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19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034" y="210381"/>
            <a:ext cx="9923809" cy="6647619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33" y="372018"/>
            <a:ext cx="2235200" cy="6324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33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02083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60752" y="5533616"/>
            <a:ext cx="12552752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53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04" y="1084278"/>
            <a:ext cx="4279392" cy="5602629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506" y="1799101"/>
            <a:ext cx="4212701" cy="3785944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598" y="2028956"/>
            <a:ext cx="4121253" cy="3206774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3968" y="1084278"/>
            <a:ext cx="1895348" cy="5707579"/>
          </a:xfrm>
          <a:prstGeom prst="rect">
            <a:avLst/>
          </a:prstGeom>
        </p:spPr>
      </p:pic>
      <p:pic>
        <p:nvPicPr>
          <p:cNvPr id="18" name="Picture 2" descr="enlem  sÄ±caklÄ±k tÃ¼rkiye ile ilgili gÃ¶rsel sonucu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1748" y="1542350"/>
            <a:ext cx="2672969" cy="254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nlem  sÄ±caklÄ±k Ã¼zerinde etkisi ile ilgili gÃ¶rsel sonuc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232" y="4090415"/>
            <a:ext cx="457200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Resim 19"/>
          <p:cNvPicPr>
            <a:picLocks noChangeAspect="1"/>
          </p:cNvPicPr>
          <p:nvPr/>
        </p:nvPicPr>
        <p:blipFill rotWithShape="1">
          <a:blip r:embed="rId8"/>
          <a:srcRect t="13302" b="24915"/>
          <a:stretch/>
        </p:blipFill>
        <p:spPr>
          <a:xfrm>
            <a:off x="1820030" y="1447993"/>
            <a:ext cx="1493649" cy="463296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5308" y="241579"/>
            <a:ext cx="4876800" cy="783866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49324" y="97473"/>
            <a:ext cx="5633192" cy="144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441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8146" y="468173"/>
            <a:ext cx="3438095" cy="2152381"/>
          </a:xfrm>
          <a:prstGeom prst="rect">
            <a:avLst/>
          </a:prstGeom>
        </p:spPr>
      </p:pic>
      <p:pic>
        <p:nvPicPr>
          <p:cNvPr id="1026" name="Picture 2" descr="RÃZGARLAR ISI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903" y="3103281"/>
            <a:ext cx="3641682" cy="2265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2458" y="1354238"/>
            <a:ext cx="2270403" cy="5292920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978" y="1354238"/>
            <a:ext cx="5395428" cy="5292920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0951" y="0"/>
            <a:ext cx="5523455" cy="199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08369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716" y="550758"/>
            <a:ext cx="4228571" cy="5733333"/>
          </a:xfrm>
          <a:prstGeom prst="rect">
            <a:avLst/>
          </a:prstGeom>
          <a:solidFill>
            <a:srgbClr val="464646"/>
          </a:solidFill>
          <a:ln w="60325">
            <a:solidFill>
              <a:srgbClr val="464646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075" y="1558559"/>
            <a:ext cx="5992887" cy="5102794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9311" y="927568"/>
            <a:ext cx="2735639" cy="5930432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6544" y="88333"/>
            <a:ext cx="2901948" cy="136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099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2657" y="2286198"/>
            <a:ext cx="4447063" cy="2514055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91" y="1252827"/>
            <a:ext cx="6876884" cy="4669941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05822" y="2607065"/>
            <a:ext cx="1194880" cy="523377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7638" y="21435"/>
            <a:ext cx="5072312" cy="2286198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1675" y="1862624"/>
            <a:ext cx="2185478" cy="4995376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7495" y="51811"/>
            <a:ext cx="3560373" cy="120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44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esim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4410" y="2164393"/>
            <a:ext cx="3798137" cy="249957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484" y="-2450161"/>
            <a:ext cx="7449958" cy="554174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84" y="3091583"/>
            <a:ext cx="6367811" cy="3448229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97991">
            <a:off x="3132986" y="3039302"/>
            <a:ext cx="1317889" cy="1317889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7797">
            <a:off x="3076318" y="4135611"/>
            <a:ext cx="1431225" cy="1431225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46053">
            <a:off x="2192581" y="3695242"/>
            <a:ext cx="967286" cy="1301772"/>
          </a:xfrm>
          <a:prstGeom prst="rect">
            <a:avLst/>
          </a:prstGeom>
        </p:spPr>
      </p:pic>
      <p:sp>
        <p:nvSpPr>
          <p:cNvPr id="11" name="Sol Ok 10"/>
          <p:cNvSpPr/>
          <p:nvPr/>
        </p:nvSpPr>
        <p:spPr>
          <a:xfrm flipH="1">
            <a:off x="933860" y="4333185"/>
            <a:ext cx="623620" cy="410312"/>
          </a:xfrm>
          <a:prstGeom prst="leftArrow">
            <a:avLst/>
          </a:prstGeom>
          <a:solidFill>
            <a:srgbClr val="76EB7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2" name="Resim 11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535" y="3588174"/>
            <a:ext cx="697464" cy="814881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86889" y="104067"/>
            <a:ext cx="4834547" cy="204233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38924" y="1592209"/>
            <a:ext cx="2089592" cy="512612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EF7D424-98BC-4D98-A1CF-7D3D48D08BE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58920" y="4574122"/>
            <a:ext cx="5060119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98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837" y="1023520"/>
            <a:ext cx="10876207" cy="5230821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125" y="618187"/>
            <a:ext cx="2315052" cy="506417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37" y="4708779"/>
            <a:ext cx="518972" cy="51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14690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D7A07CB5-0C42-48CF-8D3D-02585A42C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352" y="1123338"/>
            <a:ext cx="11071296" cy="5316173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7799D79A-5DC9-4314-940A-656DE9B646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852" y="616921"/>
            <a:ext cx="2315052" cy="506417"/>
          </a:xfrm>
          <a:prstGeom prst="rect">
            <a:avLst/>
          </a:prstGeom>
        </p:spPr>
      </p:pic>
      <p:sp>
        <p:nvSpPr>
          <p:cNvPr id="16" name="Akış Çizelgesi: Bağlayıcı 15">
            <a:extLst>
              <a:ext uri="{FF2B5EF4-FFF2-40B4-BE49-F238E27FC236}">
                <a16:creationId xmlns:a16="http://schemas.microsoft.com/office/drawing/2014/main" id="{19763188-7B70-4873-B6CF-526C8371DB56}"/>
              </a:ext>
            </a:extLst>
          </p:cNvPr>
          <p:cNvSpPr/>
          <p:nvPr/>
        </p:nvSpPr>
        <p:spPr>
          <a:xfrm>
            <a:off x="639852" y="3997973"/>
            <a:ext cx="359019" cy="363894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8" name="Resim 17">
            <a:extLst>
              <a:ext uri="{FF2B5EF4-FFF2-40B4-BE49-F238E27FC236}">
                <a16:creationId xmlns:a16="http://schemas.microsoft.com/office/drawing/2014/main" id="{A4572854-B112-4224-9232-6765645FD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1022" y="279614"/>
            <a:ext cx="487112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983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AA5607D9-95BD-4976-A3B1-8E75CCDB29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5597" y="544063"/>
            <a:ext cx="5648668" cy="3195125"/>
          </a:xfrm>
          <a:prstGeom prst="rect">
            <a:avLst/>
          </a:prstGeom>
          <a:ln w="38100" cap="sq">
            <a:solidFill>
              <a:srgbClr val="80513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15" y="0"/>
            <a:ext cx="4956478" cy="6517189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7867" y="529389"/>
            <a:ext cx="1903485" cy="6419598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ADE36923-F608-497F-9BAB-AC2BAEF706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7651" y="3429000"/>
            <a:ext cx="5816088" cy="36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6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000" t="5000" r="-1000" b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Users\amt\Desktop\iklim\rain-ic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700" y="678783"/>
            <a:ext cx="1638300" cy="1533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C:\Users\amt\Desktop\iklim\rain-ic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737138"/>
            <a:ext cx="1295400" cy="1212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C:\Users\amt\Desktop\iklim\rain-ic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27" y="3834633"/>
            <a:ext cx="696686" cy="652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:\Users\amt\Desktop\iklim\rain-ico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1" y="2287627"/>
            <a:ext cx="777586" cy="727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C:\Users\amt\Desktop\iklim\rain-ic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020" y="4310398"/>
            <a:ext cx="737256" cy="69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C:\Users\amt\Desktop\iklim\rain-ico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8" y="3130999"/>
            <a:ext cx="751609" cy="7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C:\Users\amt\Desktop\iklim\rain-ic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8732" y="4281904"/>
            <a:ext cx="696686" cy="652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C:\Users\amt\Desktop\iklim\rain-ic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524" y="4608013"/>
            <a:ext cx="1295400" cy="1212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C:\Users\amt\Desktop\iklim\rain-ic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983344"/>
            <a:ext cx="1143000" cy="1070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C:\Users\amt\Desktop\iklim\rain-icon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887" y="1133086"/>
            <a:ext cx="914400" cy="85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410" name="Picture 2" descr="C:\Users\amt\Desktop\applications_science (1)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0" y="1190017"/>
            <a:ext cx="965200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3697" y="-91809"/>
            <a:ext cx="11937003" cy="1377815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6863" y="5778595"/>
            <a:ext cx="9498391" cy="1457070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9464613" y="1738209"/>
            <a:ext cx="2779982" cy="508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03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5000" r="-1000" b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Users\amt\Desktop\iklim\rain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762000"/>
            <a:ext cx="1828800" cy="171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C:\Users\amt\Desktop\iklim\rain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737138"/>
            <a:ext cx="1295400" cy="1212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C:\Users\amt\Desktop\iklim\rain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872" y="3477288"/>
            <a:ext cx="696686" cy="652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:\Users\amt\Desktop\iklim\rain-ic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700" y="3259691"/>
            <a:ext cx="777586" cy="727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C:\Users\amt\Desktop\iklim\rain-ico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2537" y="4038828"/>
            <a:ext cx="737256" cy="69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C:\Users\amt\Desktop\iklim\rain-ic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928" y="2907873"/>
            <a:ext cx="751609" cy="7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C:\Users\amt\Desktop\iklim\rain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837" y="3955796"/>
            <a:ext cx="696686" cy="652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C:\Users\amt\Desktop\iklim\rain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524" y="4608013"/>
            <a:ext cx="1295400" cy="1212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C:\Users\amt\Desktop\iklim\rain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983344"/>
            <a:ext cx="1143000" cy="1070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C:\Users\amt\Desktop\iklim\rain-ico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438" y="1190017"/>
            <a:ext cx="914400" cy="85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410" name="Picture 2" descr="C:\Users\amt\Desktop\applications_science (1)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0" y="1190017"/>
            <a:ext cx="965200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63919" y="1788479"/>
            <a:ext cx="4487045" cy="768163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4201" y="1346750"/>
            <a:ext cx="2847674" cy="3825882"/>
          </a:xfrm>
          <a:prstGeom prst="rect">
            <a:avLst/>
          </a:prstGeom>
        </p:spPr>
      </p:pic>
      <p:sp>
        <p:nvSpPr>
          <p:cNvPr id="18" name="Dikdörtgen 17"/>
          <p:cNvSpPr/>
          <p:nvPr/>
        </p:nvSpPr>
        <p:spPr>
          <a:xfrm>
            <a:off x="3396838" y="4383926"/>
            <a:ext cx="4572000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Toros sıradağları deniz etkilerinin iç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kesimlere girmesini engeller</a:t>
            </a:r>
          </a:p>
        </p:txBody>
      </p:sp>
      <p:sp>
        <p:nvSpPr>
          <p:cNvPr id="19" name="Dikdörtgen 18"/>
          <p:cNvSpPr/>
          <p:nvPr/>
        </p:nvSpPr>
        <p:spPr>
          <a:xfrm>
            <a:off x="4000500" y="3128862"/>
            <a:ext cx="5552574" cy="64633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95000"/>
                    <a:lumOff val="5000"/>
                  </a:srgb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Bu yüzden yurdumuzun iç kesimlerinde karasal iklim özellikleri görülür.</a:t>
            </a:r>
          </a:p>
        </p:txBody>
      </p:sp>
    </p:spTree>
    <p:extLst>
      <p:ext uri="{BB962C8B-B14F-4D97-AF65-F5344CB8AC3E}">
        <p14:creationId xmlns:p14="http://schemas.microsoft.com/office/powerpoint/2010/main" val="394040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73" y="954822"/>
            <a:ext cx="4078516" cy="589179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47B037DA-C11B-4E21-9467-A9232A6501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7841" y="416514"/>
            <a:ext cx="4732421" cy="1841604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7840" y="2515943"/>
            <a:ext cx="4732421" cy="1672465"/>
          </a:xfrm>
          <a:prstGeom prst="rect">
            <a:avLst/>
          </a:prstGeom>
        </p:spPr>
      </p:pic>
      <p:pic>
        <p:nvPicPr>
          <p:cNvPr id="5122" name="Picture 2" descr="SUN PNG ile ilgili gÃ¶rsel sonuc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4652" y="1510572"/>
            <a:ext cx="1495091" cy="149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991" y="1686943"/>
            <a:ext cx="3918996" cy="3950474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6407" y="39312"/>
            <a:ext cx="6462320" cy="2792210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13679" y="4453953"/>
            <a:ext cx="3618706" cy="2224662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9290" y="30884"/>
            <a:ext cx="3944454" cy="926672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D67B2C15-3CA3-4845-9008-349880DD6F3F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607" y="2076451"/>
            <a:ext cx="4099986" cy="4750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4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717" y="1475496"/>
            <a:ext cx="3874650" cy="5274219"/>
          </a:xfrm>
          <a:prstGeom prst="rect">
            <a:avLst/>
          </a:prstGeom>
        </p:spPr>
      </p:pic>
      <p:pic>
        <p:nvPicPr>
          <p:cNvPr id="7" name="Picture 6" descr="UMBRELLA MAN CLİPART PNG ile ilgili görsel sonucu">
            <a:extLst>
              <a:ext uri="{FF2B5EF4-FFF2-40B4-BE49-F238E27FC236}">
                <a16:creationId xmlns:a16="http://schemas.microsoft.com/office/drawing/2014/main" id="{2DA25570-C218-4758-9F17-A44B97086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6776" y="2225842"/>
            <a:ext cx="4431028" cy="4523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0052" y="-36771"/>
            <a:ext cx="6267231" cy="2688569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3365" y="2110130"/>
            <a:ext cx="3627434" cy="4237087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4FCDED60-61BB-41AA-85FC-A0AA8B9F64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999383">
            <a:off x="-21018" y="-202096"/>
            <a:ext cx="3529890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05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" y="-89913"/>
            <a:ext cx="4739479" cy="684661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A5607D9-95BD-4976-A3B1-8E75CCDB2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6817" y="479300"/>
            <a:ext cx="5648668" cy="3195125"/>
          </a:xfrm>
          <a:prstGeom prst="rect">
            <a:avLst/>
          </a:prstGeom>
          <a:ln w="38100" cap="sq">
            <a:solidFill>
              <a:srgbClr val="80513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170" name="Picture 2" descr="SERACILIK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0285" y="4127838"/>
            <a:ext cx="2824334" cy="2082809"/>
          </a:xfrm>
          <a:prstGeom prst="rect">
            <a:avLst/>
          </a:prstGeom>
          <a:noFill/>
          <a:ln>
            <a:solidFill>
              <a:srgbClr val="80513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2545" y="2653604"/>
            <a:ext cx="655628" cy="654790"/>
          </a:xfrm>
          <a:prstGeom prst="rect">
            <a:avLst/>
          </a:prstGeom>
        </p:spPr>
      </p:pic>
      <p:pic>
        <p:nvPicPr>
          <p:cNvPr id="7172" name="Picture 4" descr="Ä°lgili resi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912" y="4127838"/>
            <a:ext cx="2777079" cy="2082809"/>
          </a:xfrm>
          <a:prstGeom prst="rect">
            <a:avLst/>
          </a:prstGeom>
          <a:noFill/>
          <a:ln>
            <a:solidFill>
              <a:srgbClr val="80513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120" y="892930"/>
            <a:ext cx="4566300" cy="416392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F0FE1405-B9CE-4670-8448-DCEB6FED6D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22519" y="1089459"/>
            <a:ext cx="2407859" cy="5768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51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2"/>
          <a:srcRect t="17317"/>
          <a:stretch/>
        </p:blipFill>
        <p:spPr>
          <a:xfrm>
            <a:off x="4769208" y="514854"/>
            <a:ext cx="4592986" cy="259540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774" y="193599"/>
            <a:ext cx="4563557" cy="6470802"/>
          </a:xfrm>
          <a:prstGeom prst="rect">
            <a:avLst/>
          </a:prstGeom>
        </p:spPr>
      </p:pic>
      <p:pic>
        <p:nvPicPr>
          <p:cNvPr id="7" name="İçerik Yer Tutucusu 3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8151" y="3263458"/>
            <a:ext cx="4614043" cy="2595400"/>
          </a:xfrm>
          <a:prstGeom prst="rect">
            <a:avLst/>
          </a:prstGeom>
          <a:ln w="222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9747" y="361650"/>
            <a:ext cx="2758376" cy="6519071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6546359F-FA84-436C-BAEA-821EA07A08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0549" y="5560533"/>
            <a:ext cx="5889246" cy="187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42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MEADOW PNG ile ilgili görsel sonucu">
            <a:extLst>
              <a:ext uri="{FF2B5EF4-FFF2-40B4-BE49-F238E27FC236}">
                <a16:creationId xmlns:a16="http://schemas.microsoft.com/office/drawing/2014/main" id="{0CC5CD92-9DFC-42E4-B100-5607BB447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410" y="4237280"/>
            <a:ext cx="12035589" cy="2703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09" y="142028"/>
            <a:ext cx="4548490" cy="6573943"/>
          </a:xfrm>
          <a:prstGeom prst="rect">
            <a:avLst/>
          </a:prstGeom>
        </p:spPr>
      </p:pic>
      <p:pic>
        <p:nvPicPr>
          <p:cNvPr id="8194" name="Picture 2" descr="ERZURUM KARS GÃR OTLAKLAR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042" y="3525253"/>
            <a:ext cx="3775141" cy="2416091"/>
          </a:xfrm>
          <a:prstGeom prst="rect">
            <a:avLst/>
          </a:prstGeom>
          <a:noFill/>
          <a:ln>
            <a:solidFill>
              <a:srgbClr val="0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0042" y="730628"/>
            <a:ext cx="3798137" cy="2438611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9099" y="348088"/>
            <a:ext cx="2697996" cy="652148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B5757481-C25B-429A-A4C3-72F479CBBF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431656">
            <a:off x="6979339" y="5014963"/>
            <a:ext cx="4615072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61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04" y="188802"/>
            <a:ext cx="4576387" cy="6334582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6644" y="617104"/>
            <a:ext cx="2616646" cy="624089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80AC6321-39FE-454D-B8C9-0478DA48AF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91" y="3289418"/>
            <a:ext cx="5060119" cy="3657917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769EB21-A424-4985-9210-581ACF2A47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3887" y="0"/>
            <a:ext cx="5047926" cy="3682303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79010353-6061-4FCF-9590-279560DBB3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17034" y="3448189"/>
            <a:ext cx="4596782" cy="324945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0AB30AC4-3616-4956-8AA9-251C04C09A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367434">
            <a:off x="1623171" y="4347590"/>
            <a:ext cx="2956288" cy="1703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7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168" y="1301285"/>
            <a:ext cx="10315326" cy="486503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673" y="794868"/>
            <a:ext cx="2315052" cy="50641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68" y="4541895"/>
            <a:ext cx="555548" cy="55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65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6148" y="65410"/>
            <a:ext cx="10833490" cy="157085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596" y="1435751"/>
            <a:ext cx="6676501" cy="346370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067" y="4899460"/>
            <a:ext cx="6685030" cy="1851124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4097" y="850838"/>
            <a:ext cx="2763979" cy="6007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96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yagram 1"/>
          <p:cNvGraphicFramePr/>
          <p:nvPr>
            <p:extLst>
              <p:ext uri="{D42A27DB-BD31-4B8C-83A1-F6EECF244321}">
                <p14:modId xmlns:p14="http://schemas.microsoft.com/office/powerpoint/2010/main" val="4249253035"/>
              </p:ext>
            </p:extLst>
          </p:nvPr>
        </p:nvGraphicFramePr>
        <p:xfrm>
          <a:off x="987552" y="2328672"/>
          <a:ext cx="10229088" cy="491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Resi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20" y="97054"/>
            <a:ext cx="4949952" cy="2680446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530353" y="3681817"/>
            <a:ext cx="2315052" cy="506417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574" y="6032706"/>
            <a:ext cx="618842" cy="618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5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yagram 1"/>
          <p:cNvGraphicFramePr/>
          <p:nvPr>
            <p:extLst>
              <p:ext uri="{D42A27DB-BD31-4B8C-83A1-F6EECF244321}">
                <p14:modId xmlns:p14="http://schemas.microsoft.com/office/powerpoint/2010/main" val="266247685"/>
              </p:ext>
            </p:extLst>
          </p:nvPr>
        </p:nvGraphicFramePr>
        <p:xfrm>
          <a:off x="1207008" y="1060704"/>
          <a:ext cx="9899904" cy="5797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Resim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008" y="1639648"/>
            <a:ext cx="2315052" cy="50641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79" y="4998719"/>
            <a:ext cx="640893" cy="64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35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0EECE594-79F8-4AE9-9C38-7F53B336B9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8601" y="9525"/>
            <a:ext cx="6426021" cy="2008529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7EB6AA77-5BB2-4B93-8556-B8FE2661BE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132" y="786506"/>
            <a:ext cx="10735986" cy="619407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47A130C9-E40C-4000-A34D-8B0BA4C11F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7812" y="878344"/>
            <a:ext cx="384081" cy="384081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EE31643-6C10-4C31-ACD7-3269A31931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5079" y="878345"/>
            <a:ext cx="384081" cy="384081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90DAF2C2-BEA2-42C6-A906-41AEC748D8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6334" y="5613875"/>
            <a:ext cx="605301" cy="618364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D5D76EE8-5DDF-4481-BD43-F6437FA440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89698" y="1495720"/>
            <a:ext cx="605301" cy="618364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2939D4F8-FD97-43A8-A6C9-9101927DED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89698" y="2111944"/>
            <a:ext cx="605301" cy="618364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D66EA38B-0683-4750-B5EA-83716B736D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89697" y="2673026"/>
            <a:ext cx="605301" cy="618364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49FDD988-70DE-49B0-B060-E8282C14F5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6333" y="3262214"/>
            <a:ext cx="605301" cy="618364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A9B29B02-315F-4402-A8E6-3696371CCA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6333" y="3860871"/>
            <a:ext cx="605301" cy="618364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12BC5B1C-4494-4154-A601-BD3D37A507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6333" y="4439520"/>
            <a:ext cx="605301" cy="618364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C4472082-1343-4A2A-8258-E60D307B00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6332" y="5015218"/>
            <a:ext cx="605301" cy="618364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CB3EB105-A12E-4B24-B7E1-0D97022608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11084" y="2261909"/>
            <a:ext cx="384081" cy="384081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381FC975-A9FF-43D5-B237-54F8ADC4B5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6941" y="5138125"/>
            <a:ext cx="384081" cy="384081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46850F5E-3A16-4D07-9A01-76B80F3FB2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6941" y="4565190"/>
            <a:ext cx="384081" cy="384081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8A7B5863-E89F-4A12-82BB-F5AA4E428F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6940" y="3978012"/>
            <a:ext cx="384081" cy="384081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BDC42B7E-AD39-4544-9213-E175DCFFBA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00306" y="1611792"/>
            <a:ext cx="384081" cy="384081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B2658E71-CE64-41E8-86DB-32BC100549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89071" y="2804220"/>
            <a:ext cx="384081" cy="384081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157BAC43-D6D4-4342-8082-D0EC69B9A0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07847" y="3374237"/>
            <a:ext cx="384081" cy="384081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FAA8BF36-C3A1-4F7F-AEBB-64F1DE1D0E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26940" y="5725251"/>
            <a:ext cx="384081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835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126</Words>
  <Application>Microsoft Office PowerPoint</Application>
  <PresentationFormat>Geniş ekran</PresentationFormat>
  <Paragraphs>19</Paragraphs>
  <Slides>39</Slides>
  <Notes>5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5</vt:i4>
      </vt:variant>
      <vt:variant>
        <vt:lpstr>Slayt Başlıkları</vt:lpstr>
      </vt:variant>
      <vt:variant>
        <vt:i4>39</vt:i4>
      </vt:variant>
    </vt:vector>
  </HeadingPairs>
  <TitlesOfParts>
    <vt:vector size="49" baseType="lpstr">
      <vt:lpstr>00767</vt:lpstr>
      <vt:lpstr>Arial</vt:lpstr>
      <vt:lpstr>Calibri</vt:lpstr>
      <vt:lpstr>Calibri Light</vt:lpstr>
      <vt:lpstr>Courier New</vt:lpstr>
      <vt:lpstr>Office Teması</vt:lpstr>
      <vt:lpstr>Ofis Teması</vt:lpstr>
      <vt:lpstr>1_Ofis Teması</vt:lpstr>
      <vt:lpstr>2_Ofis Teması</vt:lpstr>
      <vt:lpstr>Varsayılan Tasarım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tugba</dc:creator>
  <cp:lastModifiedBy>kazihiro kazihiro</cp:lastModifiedBy>
  <cp:revision>112</cp:revision>
  <dcterms:created xsi:type="dcterms:W3CDTF">2018-12-11T07:02:38Z</dcterms:created>
  <dcterms:modified xsi:type="dcterms:W3CDTF">2021-01-10T11:31:38Z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11883616</vt:lpwstr>
  </property>
  <property fmtid="{D5CDD505-2E9C-101B-9397-08002B2CF9AE}" pid="3" name="NXPowerLiteSettings">
    <vt:lpwstr>C700052003A000</vt:lpwstr>
  </property>
  <property fmtid="{D5CDD505-2E9C-101B-9397-08002B2CF9AE}" pid="4" name="NXPowerLiteVersion">
    <vt:lpwstr>D8.0.4</vt:lpwstr>
  </property>
</Properties>
</file>